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58" r:id="rId4"/>
    <p:sldId id="269" r:id="rId5"/>
    <p:sldId id="268" r:id="rId6"/>
    <p:sldId id="270" r:id="rId7"/>
    <p:sldId id="274" r:id="rId8"/>
    <p:sldId id="271" r:id="rId9"/>
    <p:sldId id="276" r:id="rId10"/>
    <p:sldId id="278" r:id="rId11"/>
    <p:sldId id="275" r:id="rId12"/>
    <p:sldId id="279" r:id="rId13"/>
    <p:sldId id="280" r:id="rId14"/>
    <p:sldId id="281" r:id="rId15"/>
    <p:sldId id="282" r:id="rId16"/>
    <p:sldId id="259" r:id="rId17"/>
    <p:sldId id="260" r:id="rId18"/>
    <p:sldId id="261" r:id="rId19"/>
    <p:sldId id="273" r:id="rId20"/>
    <p:sldId id="28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6357" autoAdjust="0"/>
  </p:normalViewPr>
  <p:slideViewPr>
    <p:cSldViewPr snapToGrid="0">
      <p:cViewPr varScale="1">
        <p:scale>
          <a:sx n="68" d="100"/>
          <a:sy n="68" d="100"/>
        </p:scale>
        <p:origin x="600" y="66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2019-04-12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xmlns="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xmlns="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xmlns="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xmlns="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xmlns="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xmlns="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xmlns="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xmlns="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xmlns="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xmlns="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xmlns="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xmlns="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xmlns="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xmlns="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xmlns="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xmlns="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xmlns="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xmlns="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xmlns="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xmlns="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xmlns="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xmlns="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xmlns="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xmlns="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xmlns="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xmlns="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xmlns="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Jens Martensson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 descr="vertical line">
            <a:extLst>
              <a:ext uri="{FF2B5EF4-FFF2-40B4-BE49-F238E27FC236}">
                <a16:creationId xmlns:a16="http://schemas.microsoft.com/office/drawing/2014/main" xmlns="" id="{1B17638D-56AE-48AD-96C8-EE46229C744C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1189" y="3642520"/>
            <a:ext cx="3759807" cy="1547813"/>
          </a:xfrm>
        </p:spPr>
        <p:txBody>
          <a:bodyPr/>
          <a:lstStyle/>
          <a:p>
            <a:r>
              <a:rPr lang="en-IN" dirty="0"/>
              <a:t>Impact of Multi Player &amp; Single Player </a:t>
            </a:r>
            <a:br>
              <a:rPr lang="en-IN" dirty="0"/>
            </a:br>
            <a:r>
              <a:rPr lang="en-IN" dirty="0"/>
              <a:t>Gaming on the Individuals Academics.</a:t>
            </a:r>
          </a:p>
        </p:txBody>
      </p: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xmlns="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Picture Placeholder 8" descr="Person in space suite in space ship">
            <a:extLst>
              <a:ext uri="{FF2B5EF4-FFF2-40B4-BE49-F238E27FC236}">
                <a16:creationId xmlns:a16="http://schemas.microsoft.com/office/drawing/2014/main" xmlns="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9CBB752-D2AB-49BF-A7EC-FB5FD5CC21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xmlns="" id="{43CFF61A-2F16-49BA-8863-9B9265BF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 b="1348"/>
          <a:stretch>
            <a:fillRect/>
          </a:stretch>
        </p:blipFill>
        <p:spPr>
          <a:xfrm>
            <a:off x="0" y="0"/>
            <a:ext cx="12191999" cy="6822000"/>
          </a:xfr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" y="795982"/>
            <a:ext cx="10511188" cy="579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127674" y="281781"/>
            <a:ext cx="8229600" cy="563562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ANALYSIS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9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CONCLUSION OF 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6992937" cy="2197772"/>
          </a:xfrm>
        </p:spPr>
        <p:txBody>
          <a:bodyPr/>
          <a:lstStyle/>
          <a:p>
            <a:r>
              <a:rPr lang="en-US" dirty="0"/>
              <a:t>Since p value &lt; 0.05 , we reject null hypothesis and accept the alternate hypothesis</a:t>
            </a:r>
          </a:p>
          <a:p>
            <a:r>
              <a:rPr lang="en-US" dirty="0"/>
              <a:t>Therefore , we can say there is a relation between type of game and time spent playing</a:t>
            </a:r>
          </a:p>
          <a:p>
            <a:r>
              <a:rPr lang="en-US" dirty="0"/>
              <a:t>Time spent in playing multiplayer games is more than that of single player games</a:t>
            </a:r>
          </a:p>
        </p:txBody>
      </p:sp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r="17158"/>
          <a:stretch>
            <a:fillRect/>
          </a:stretch>
        </p:blipFill>
        <p:spPr>
          <a:xfrm>
            <a:off x="7804150" y="0"/>
            <a:ext cx="4387850" cy="6857999"/>
          </a:xfrm>
        </p:spPr>
      </p:pic>
    </p:spTree>
    <p:extLst>
      <p:ext uri="{BB962C8B-B14F-4D97-AF65-F5344CB8AC3E}">
        <p14:creationId xmlns:p14="http://schemas.microsoft.com/office/powerpoint/2010/main" val="344131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4769" y="3100122"/>
            <a:ext cx="6992937" cy="2197772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 TEST 2 </a:t>
            </a:r>
            <a:r>
              <a:rPr lang="en-US" sz="2400" dirty="0"/>
              <a:t>: TO TEST WEATHER THERE IS A RELATIONSHIP BETWEEN THE TYPE OF GAME A STUDENT PLAYS AND HIS ACADEMIC PERFORMANCE</a:t>
            </a:r>
            <a:endParaRPr lang="en-US" sz="2400" dirty="0"/>
          </a:p>
        </p:txBody>
      </p:sp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r="28078"/>
          <a:stretch>
            <a:fillRect/>
          </a:stretch>
        </p:blipFill>
        <p:spPr>
          <a:xfrm>
            <a:off x="7804150" y="0"/>
            <a:ext cx="4387850" cy="6821999"/>
          </a:xfrm>
        </p:spPr>
      </p:pic>
    </p:spTree>
    <p:extLst>
      <p:ext uri="{BB962C8B-B14F-4D97-AF65-F5344CB8AC3E}">
        <p14:creationId xmlns:p14="http://schemas.microsoft.com/office/powerpoint/2010/main" val="335309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1999046"/>
          </a:xfrm>
        </p:spPr>
        <p:txBody>
          <a:bodyPr/>
          <a:lstStyle/>
          <a:p>
            <a:r>
              <a:rPr lang="en-US" sz="3200" b="0" dirty="0"/>
              <a:t>NULL HYPOTHESIS (H0) : There is no relationship between type of game a student plays and academic performance of student.</a:t>
            </a:r>
          </a:p>
        </p:txBody>
      </p:sp>
      <p:cxnSp>
        <p:nvCxnSpPr>
          <p:cNvPr id="9" name="Straight Connector 8" descr="vertical line">
            <a:extLst>
              <a:ext uri="{FF2B5EF4-FFF2-40B4-BE49-F238E27FC236}">
                <a16:creationId xmlns:a16="http://schemas.microsoft.com/office/drawing/2014/main" xmlns="" id="{6630A4D5-EDA4-4984-9340-20504F53AE7B}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9300" y="2249397"/>
            <a:ext cx="4795100" cy="360000"/>
          </a:xfrm>
        </p:spPr>
        <p:txBody>
          <a:bodyPr/>
          <a:lstStyle/>
          <a:p>
            <a:r>
              <a:rPr lang="en-US" sz="3200" b="0" dirty="0"/>
              <a:t>ALTERNATE HYPOTHESIS (H1) :There is a relationship between type of game the student plays and academic performance of that student</a:t>
            </a:r>
            <a:endParaRPr lang="en-US" sz="3200" b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07569" y="6678000"/>
            <a:ext cx="4384431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25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9CBB752-D2AB-49BF-A7EC-FB5FD5CC21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xmlns="" id="{43CFF61A-2F16-49BA-8863-9B9265BF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 b="1348"/>
          <a:stretch>
            <a:fillRect/>
          </a:stretch>
        </p:blipFill>
        <p:spPr>
          <a:xfrm>
            <a:off x="0" y="0"/>
            <a:ext cx="12191999" cy="6822000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127674" y="281781"/>
            <a:ext cx="8229600" cy="563562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ANALYSIS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8" y="845343"/>
            <a:ext cx="10919151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0033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CONCLUSION OF 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6992937" cy="2197772"/>
          </a:xfrm>
        </p:spPr>
        <p:txBody>
          <a:bodyPr/>
          <a:lstStyle/>
          <a:p>
            <a:r>
              <a:rPr lang="en-US" sz="2800" dirty="0"/>
              <a:t>p value &gt; 0.05 , hence accept  null hypothesis .</a:t>
            </a:r>
          </a:p>
          <a:p>
            <a:endParaRPr lang="en-US" sz="2800" dirty="0"/>
          </a:p>
          <a:p>
            <a:r>
              <a:rPr lang="en-US" sz="2800" dirty="0"/>
              <a:t>Therefore we can say that , there is no relationship between type of game a person plays and his academic performance</a:t>
            </a:r>
          </a:p>
        </p:txBody>
      </p:sp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r="17158"/>
          <a:stretch>
            <a:fillRect/>
          </a:stretch>
        </p:blipFill>
        <p:spPr>
          <a:xfrm>
            <a:off x="7804150" y="0"/>
            <a:ext cx="4387850" cy="6857999"/>
          </a:xfrm>
        </p:spPr>
      </p:pic>
    </p:spTree>
    <p:extLst>
      <p:ext uri="{BB962C8B-B14F-4D97-AF65-F5344CB8AC3E}">
        <p14:creationId xmlns:p14="http://schemas.microsoft.com/office/powerpoint/2010/main" val="34439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 descr="close up of pages of construction drawings">
            <a:extLst>
              <a:ext uri="{FF2B5EF4-FFF2-40B4-BE49-F238E27FC236}">
                <a16:creationId xmlns:a16="http://schemas.microsoft.com/office/drawing/2014/main" xmlns="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Picture Placeholder 40" descr="microscope">
            <a:extLst>
              <a:ext uri="{FF2B5EF4-FFF2-40B4-BE49-F238E27FC236}">
                <a16:creationId xmlns:a16="http://schemas.microsoft.com/office/drawing/2014/main" xmlns="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Picture Placeholder 44" descr="can of pencils on a desk with chalkboard in background">
            <a:extLst>
              <a:ext uri="{FF2B5EF4-FFF2-40B4-BE49-F238E27FC236}">
                <a16:creationId xmlns:a16="http://schemas.microsoft.com/office/drawing/2014/main" xmlns="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Picture Placeholder 32" descr="hand writing on chalkbaord">
            <a:extLst>
              <a:ext uri="{FF2B5EF4-FFF2-40B4-BE49-F238E27FC236}">
                <a16:creationId xmlns:a16="http://schemas.microsoft.com/office/drawing/2014/main" xmlns="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Picture Placeholder 28" descr="books on a shelf with pages showing out">
            <a:extLst>
              <a:ext uri="{FF2B5EF4-FFF2-40B4-BE49-F238E27FC236}">
                <a16:creationId xmlns:a16="http://schemas.microsoft.com/office/drawing/2014/main" xmlns="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Picture Placeholder 24" descr="man in spacesuite in space ship">
            <a:extLst>
              <a:ext uri="{FF2B5EF4-FFF2-40B4-BE49-F238E27FC236}">
                <a16:creationId xmlns:a16="http://schemas.microsoft.com/office/drawing/2014/main" xmlns="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 lorem</a:t>
            </a:r>
            <a:r>
              <a:rPr lang="en-US" noProof="1"/>
              <a:t> ipsum dolor sit amet, consectetur adipiscing elit.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pPr marL="606425" lvl="1" indent="-342900">
              <a:buFont typeface="+mj-lt"/>
              <a:buAutoNum type="arabicPeriod"/>
            </a:pPr>
            <a:r>
              <a:rPr lang="en-US" noProof="1"/>
              <a:t>Ut fermentum a magna ut eleifend. Integer convallis suscipit ante eu varius. </a:t>
            </a:r>
          </a:p>
          <a:p>
            <a:pPr marL="606425" lvl="1" indent="-342900">
              <a:buFont typeface="+mj-lt"/>
              <a:buAutoNum type="arabicPeriod"/>
            </a:pPr>
            <a:r>
              <a:rPr lang="en-US" noProof="1"/>
              <a:t>Morbi a purus dolor. Suspendisse sit amet ipsum finibus justo viverra blandit. </a:t>
            </a:r>
          </a:p>
          <a:p>
            <a:pPr marL="606425" lvl="1" indent="-342900">
              <a:buFont typeface="+mj-lt"/>
              <a:buAutoNum type="arabicPeriod"/>
            </a:pPr>
            <a:r>
              <a:rPr lang="en-US" noProof="1"/>
              <a:t>Ut congue quis tortor eget sodales</a:t>
            </a:r>
            <a:r>
              <a:rPr lang="en-US" dirty="0"/>
              <a:t>. </a:t>
            </a:r>
          </a:p>
          <a:p>
            <a:pPr marL="606425" lvl="1" indent="-342900">
              <a:buFont typeface="+mj-lt"/>
              <a:buAutoNum type="arabicPeriod"/>
            </a:pPr>
            <a:r>
              <a:rPr lang="en-US" dirty="0"/>
              <a:t>Ut fermentum a magna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Integer convallis </a:t>
            </a:r>
            <a:r>
              <a:rPr lang="en-US" dirty="0" err="1"/>
              <a:t>suscipit</a:t>
            </a:r>
            <a:r>
              <a:rPr lang="en-US" dirty="0"/>
              <a:t>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606425" lvl="1" indent="-342900">
              <a:buFont typeface="+mj-lt"/>
              <a:buAutoNum type="arabicPeriod"/>
            </a:pPr>
            <a:r>
              <a:rPr lang="en-US" dirty="0"/>
              <a:t>Morbi a </a:t>
            </a:r>
            <a:r>
              <a:rPr lang="en-US" dirty="0" err="1"/>
              <a:t>purus</a:t>
            </a:r>
            <a:r>
              <a:rPr lang="en-US" dirty="0"/>
              <a:t> dolor. </a:t>
            </a:r>
            <a:r>
              <a:rPr lang="en-US" dirty="0" err="1"/>
              <a:t>Suspendisse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ipsum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. </a:t>
            </a:r>
          </a:p>
          <a:p>
            <a:pPr marL="606425" lvl="1" indent="-342900">
              <a:buFont typeface="+mj-lt"/>
              <a:buAutoNum type="arabicPeriod"/>
            </a:pPr>
            <a:r>
              <a:rPr lang="en-US" dirty="0"/>
              <a:t>Ut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</a:t>
            </a:r>
          </a:p>
          <a:p>
            <a:pPr marL="606425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360000"/>
          </a:xfrm>
        </p:spPr>
        <p:txBody>
          <a:bodyPr/>
          <a:lstStyle/>
          <a:p>
            <a:r>
              <a:rPr lang="en-US" dirty="0"/>
              <a:t>Compare 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4414799" cy="2109400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Nulla a erat eget nunc hendrerit ultrices eu nec nulla. Donec viverra leo aliquet, auctor quam id, convallis orci. </a:t>
            </a:r>
          </a:p>
          <a:p>
            <a:pPr lvl="1"/>
            <a:r>
              <a:rPr lang="en-US" noProof="1"/>
              <a:t>Sed in molestie est. Cras ornare turpis at ligula posuere, sit amet accumsan neque lobortis.</a:t>
            </a:r>
          </a:p>
          <a:p>
            <a:pPr lvl="1"/>
            <a:r>
              <a:rPr lang="en-US" noProof="1"/>
              <a:t>Maecenas mattis risus ligula, sed ullamcorper nunc efficitur sed. </a:t>
            </a:r>
          </a:p>
        </p:txBody>
      </p:sp>
      <p:cxnSp>
        <p:nvCxnSpPr>
          <p:cNvPr id="9" name="Straight Connector 8" descr="vertical line">
            <a:extLst>
              <a:ext uri="{FF2B5EF4-FFF2-40B4-BE49-F238E27FC236}">
                <a16:creationId xmlns:a16="http://schemas.microsoft.com/office/drawing/2014/main" xmlns="" id="{6630A4D5-EDA4-4984-9340-20504F53AE7B}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9300" y="2249397"/>
            <a:ext cx="4414795" cy="360000"/>
          </a:xfrm>
        </p:spPr>
        <p:txBody>
          <a:bodyPr/>
          <a:lstStyle/>
          <a:p>
            <a:r>
              <a:rPr lang="en-US" dirty="0"/>
              <a:t>Compare 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99300" y="2609397"/>
            <a:ext cx="4414799" cy="2109400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Nulla a erat eget nunc hendrerit ultrices eu nec nulla. Donec viverra leo aliquet, auctor quam id, convallis orci. </a:t>
            </a:r>
          </a:p>
          <a:p>
            <a:pPr lvl="1"/>
            <a:r>
              <a:rPr lang="en-US" noProof="1"/>
              <a:t>Sed in molestie est. Cras ornare turpis at ligula posuere, sit amet accumsan neque lobortis.</a:t>
            </a:r>
          </a:p>
          <a:p>
            <a:pPr lvl="1"/>
            <a:r>
              <a:rPr lang="en-US" noProof="1"/>
              <a:t>Maecenas mattis risus ligula, sed ullamcorper nunc efficitur sed.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 OF GAMERS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2734" y="745588"/>
            <a:ext cx="846773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821637" y="6678000"/>
            <a:ext cx="4370363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6471" y="0"/>
            <a:ext cx="3759807" cy="1547813"/>
          </a:xfrm>
        </p:spPr>
        <p:txBody>
          <a:bodyPr/>
          <a:lstStyle/>
          <a:p>
            <a:r>
              <a:rPr lang="en-US" dirty="0"/>
              <a:t>FINDINGS</a:t>
            </a:r>
            <a:endParaRPr lang="en-US" dirty="0"/>
          </a:p>
        </p:txBody>
      </p:sp>
      <p:grpSp>
        <p:nvGrpSpPr>
          <p:cNvPr id="6" name="Group 5" descr="erupting volcano outline">
            <a:extLst>
              <a:ext uri="{FF2B5EF4-FFF2-40B4-BE49-F238E27FC236}">
                <a16:creationId xmlns:a16="http://schemas.microsoft.com/office/drawing/2014/main" xmlns="" id="{25C384BA-0032-4FE7-AC29-2F9F931970D5}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xmlns="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 descr="vertical line">
            <a:extLst>
              <a:ext uri="{FF2B5EF4-FFF2-40B4-BE49-F238E27FC236}">
                <a16:creationId xmlns:a16="http://schemas.microsoft.com/office/drawing/2014/main" xmlns="" id="{B029E30A-660C-4C6A-8C17-E7A3B2E1C4BD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2" r="31902"/>
          <a:stretch>
            <a:fillRect/>
          </a:stretch>
        </p:blipFill>
        <p:spPr>
          <a:xfrm>
            <a:off x="7800975" y="0"/>
            <a:ext cx="4389438" cy="6822000"/>
          </a:xfr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211574" y="1533984"/>
            <a:ext cx="7427183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Online  multiplayer  games  are  addictive  and  are played  for longer hours.</a:t>
            </a:r>
          </a:p>
          <a:p>
            <a:endParaRPr lang="en-US" sz="2400" smtClean="0"/>
          </a:p>
          <a:p>
            <a:r>
              <a:rPr lang="en-US" sz="2400" smtClean="0"/>
              <a:t>Even  though  online multiplayer games are usually  played for longer hours ,  only 27 % of them have low marks ( below 60)</a:t>
            </a:r>
          </a:p>
          <a:p>
            <a:endParaRPr lang="en-US" sz="2400" smtClean="0"/>
          </a:p>
          <a:p>
            <a:r>
              <a:rPr lang="en-US" sz="2400" smtClean="0"/>
              <a:t>Single player games are played for lesser hours ,yet  26% of students scored less marks (below  60)</a:t>
            </a:r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294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" b="130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9CBB752-D2AB-49BF-A7EC-FB5FD5CC21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xmlns="" id="{43CFF61A-2F16-49BA-8863-9B9265BF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1097" y="4997610"/>
            <a:ext cx="6879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Industry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2019422" y="2477293"/>
            <a:ext cx="3759807" cy="15478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754" y="2030977"/>
            <a:ext cx="6992937" cy="2197772"/>
          </a:xfrm>
        </p:spPr>
        <p:txBody>
          <a:bodyPr/>
          <a:lstStyle/>
          <a:p>
            <a:r>
              <a:rPr lang="en-US" sz="3600" dirty="0"/>
              <a:t>Small sample size </a:t>
            </a:r>
          </a:p>
          <a:p>
            <a:endParaRPr lang="en-US" sz="3600" dirty="0"/>
          </a:p>
          <a:p>
            <a:r>
              <a:rPr lang="en-US" sz="3600" dirty="0"/>
              <a:t>Unequal respondents</a:t>
            </a:r>
          </a:p>
          <a:p>
            <a:endParaRPr lang="en-US" sz="3600" dirty="0"/>
          </a:p>
          <a:p>
            <a:r>
              <a:rPr lang="en-US" sz="3600" dirty="0"/>
              <a:t> Few Unrealistic responses</a:t>
            </a:r>
          </a:p>
        </p:txBody>
      </p:sp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659" y="783369"/>
            <a:ext cx="8229600" cy="1143000"/>
          </a:xfrm>
        </p:spPr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9" r="10589"/>
          <a:stretch>
            <a:fillRect/>
          </a:stretch>
        </p:blipFill>
        <p:spPr>
          <a:xfrm>
            <a:off x="7804150" y="0"/>
            <a:ext cx="4387850" cy="6821999"/>
          </a:xfrm>
        </p:spPr>
      </p:pic>
    </p:spTree>
    <p:extLst>
      <p:ext uri="{BB962C8B-B14F-4D97-AF65-F5344CB8AC3E}">
        <p14:creationId xmlns:p14="http://schemas.microsoft.com/office/powerpoint/2010/main" val="292172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neutron icon">
            <a:extLst>
              <a:ext uri="{FF2B5EF4-FFF2-40B4-BE49-F238E27FC236}">
                <a16:creationId xmlns:a16="http://schemas.microsoft.com/office/drawing/2014/main" xmlns="" id="{F0F12597-AABE-455F-AE27-B788519B204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xmlns="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 descr="vertical line">
            <a:extLst>
              <a:ext uri="{FF2B5EF4-FFF2-40B4-BE49-F238E27FC236}">
                <a16:creationId xmlns:a16="http://schemas.microsoft.com/office/drawing/2014/main" xmlns="" id="{61DCE69A-183E-4D92-928A-CEE76B9E5241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:a16="http://schemas.microsoft.com/office/drawing/2014/main" xmlns="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700" y="1012874"/>
            <a:ext cx="6993300" cy="1431917"/>
          </a:xfrm>
        </p:spPr>
        <p:txBody>
          <a:bodyPr/>
          <a:lstStyle/>
          <a:p>
            <a:r>
              <a:rPr lang="en-US" sz="5400" dirty="0" smtClean="0"/>
              <a:t>Types </a:t>
            </a:r>
            <a:endParaRPr lang="en-US" sz="5400" dirty="0"/>
          </a:p>
        </p:txBody>
      </p:sp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04373" y="289683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 smtClean="0"/>
              <a:t>Single </a:t>
            </a:r>
          </a:p>
          <a:p>
            <a:pPr algn="ctr"/>
            <a:r>
              <a:rPr lang="en-US" sz="3600" dirty="0" smtClean="0"/>
              <a:t>Player</a:t>
            </a:r>
          </a:p>
          <a:p>
            <a:pPr algn="ctr"/>
            <a:r>
              <a:rPr lang="en-US" sz="3600" dirty="0" smtClean="0"/>
              <a:t>&amp;</a:t>
            </a:r>
          </a:p>
          <a:p>
            <a:pPr algn="ctr"/>
            <a:r>
              <a:rPr lang="en-US" sz="3600" dirty="0" smtClean="0"/>
              <a:t>Multi</a:t>
            </a:r>
          </a:p>
          <a:p>
            <a:pPr algn="ctr"/>
            <a:r>
              <a:rPr lang="en-US" sz="3600" dirty="0"/>
              <a:t>P</a:t>
            </a:r>
            <a:r>
              <a:rPr lang="en-US" sz="3600" dirty="0" smtClean="0"/>
              <a:t>layer</a:t>
            </a:r>
            <a:endParaRPr lang="en-US" sz="3600" dirty="0"/>
          </a:p>
        </p:txBody>
      </p:sp>
      <p:pic>
        <p:nvPicPr>
          <p:cNvPr id="18" name="Picture Placeholder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" b="963"/>
          <a:stretch>
            <a:fillRect/>
          </a:stretch>
        </p:blipFill>
        <p:spPr>
          <a:xfrm>
            <a:off x="13148" y="-1488"/>
            <a:ext cx="4387850" cy="667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6" r="315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 44" descr="can of pencils on a desk with chalkboard in background">
            <a:extLst>
              <a:ext uri="{FF2B5EF4-FFF2-40B4-BE49-F238E27FC236}">
                <a16:creationId xmlns:a16="http://schemas.microsoft.com/office/drawing/2014/main" xmlns="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Picture Placeholder 32" descr="hand writing on chalkbaord">
            <a:extLst>
              <a:ext uri="{FF2B5EF4-FFF2-40B4-BE49-F238E27FC236}">
                <a16:creationId xmlns:a16="http://schemas.microsoft.com/office/drawing/2014/main" xmlns="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Picture Placeholder 24" descr="man in spacesuite in space ship">
            <a:extLst>
              <a:ext uri="{FF2B5EF4-FFF2-40B4-BE49-F238E27FC236}">
                <a16:creationId xmlns:a16="http://schemas.microsoft.com/office/drawing/2014/main" xmlns="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002" y="3051450"/>
            <a:ext cx="6993300" cy="540000"/>
          </a:xfrm>
        </p:spPr>
        <p:txBody>
          <a:bodyPr/>
          <a:lstStyle/>
          <a:p>
            <a:r>
              <a:rPr lang="en-US" sz="5400" dirty="0" smtClean="0"/>
              <a:t>Notions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9" r="16579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r="14742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8" name="Rectangle 17"/>
          <p:cNvSpPr/>
          <p:nvPr/>
        </p:nvSpPr>
        <p:spPr>
          <a:xfrm>
            <a:off x="7793502" y="6678000"/>
            <a:ext cx="4398498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80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STUDY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79999"/>
            <a:ext cx="6992937" cy="308403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cs typeface="Aharoni" pitchFamily="2" charset="-79"/>
              </a:rPr>
              <a:t> RELATIONSHIP BETWEEN  TYPE OF GAME</a:t>
            </a:r>
          </a:p>
          <a:p>
            <a:r>
              <a:rPr lang="en-US" sz="2000" dirty="0">
                <a:cs typeface="Aharoni" pitchFamily="2" charset="-79"/>
              </a:rPr>
              <a:t> (SINGLE PLAYER /ONLINE MULTIPLAYER) A STUDENT PLAYS AND THE  </a:t>
            </a:r>
            <a:r>
              <a:rPr lang="en-US" sz="2000" dirty="0" smtClean="0">
                <a:cs typeface="Aharoni" pitchFamily="2" charset="-79"/>
              </a:rPr>
              <a:t>TIME GAMERS </a:t>
            </a:r>
            <a:r>
              <a:rPr lang="en-US" sz="2000" dirty="0">
                <a:cs typeface="Aharoni" pitchFamily="2" charset="-79"/>
              </a:rPr>
              <a:t>SPENDS PLAYING HAS NOT BEEN STUDIED.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cs typeface="Aharoni" pitchFamily="2" charset="-79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>
                <a:cs typeface="Aharoni" pitchFamily="2" charset="-79"/>
              </a:rPr>
              <a:t> RELATIONSHIP BETWEEN TYPE OF GAME A STUDENT PLAYS  AND </a:t>
            </a:r>
            <a:r>
              <a:rPr lang="en-US" sz="2000" dirty="0" smtClean="0">
                <a:cs typeface="Aharoni" pitchFamily="2" charset="-79"/>
              </a:rPr>
              <a:t>THE </a:t>
            </a:r>
            <a:r>
              <a:rPr lang="en-US" sz="2000" dirty="0">
                <a:cs typeface="Aharoni" pitchFamily="2" charset="-79"/>
              </a:rPr>
              <a:t>ACADEMIC PERFORMANCE HAS NOT BEEN STUDIED  </a:t>
            </a:r>
            <a:endParaRPr lang="en-US" noProof="1"/>
          </a:p>
        </p:txBody>
      </p:sp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Placeholder 10" descr="stack of three books on a table">
            <a:extLst>
              <a:ext uri="{FF2B5EF4-FFF2-40B4-BE49-F238E27FC236}">
                <a16:creationId xmlns:a16="http://schemas.microsoft.com/office/drawing/2014/main" xmlns="" id="{460EECBB-989F-48EA-AA88-7967BCA18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150" y="1"/>
            <a:ext cx="4387850" cy="6679488"/>
          </a:xfrm>
        </p:spPr>
      </p:pic>
    </p:spTree>
    <p:extLst>
      <p:ext uri="{BB962C8B-B14F-4D97-AF65-F5344CB8AC3E}">
        <p14:creationId xmlns:p14="http://schemas.microsoft.com/office/powerpoint/2010/main" val="117682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BJECTIVES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6992937" cy="2957428"/>
          </a:xfrm>
        </p:spPr>
        <p:txBody>
          <a:bodyPr/>
          <a:lstStyle/>
          <a:p>
            <a:r>
              <a:rPr lang="en-US" dirty="0"/>
              <a:t>To study the relationship between type of game (single/online multiplayer) a student plays and the amount of time  he spends playing.</a:t>
            </a:r>
          </a:p>
          <a:p>
            <a:r>
              <a:rPr lang="en-US" dirty="0"/>
              <a:t>To study the comparison of effect of single player game and multiplayer games on academic performance.</a:t>
            </a:r>
          </a:p>
          <a:p>
            <a:r>
              <a:rPr lang="en-US" dirty="0"/>
              <a:t>To determine weather single player or online multiplayer games is more preferred by gamers.</a:t>
            </a:r>
          </a:p>
        </p:txBody>
      </p:sp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8" r="17838"/>
          <a:stretch>
            <a:fillRect/>
          </a:stretch>
        </p:blipFill>
        <p:spPr>
          <a:xfrm>
            <a:off x="7804150" y="0"/>
            <a:ext cx="4387850" cy="6821488"/>
          </a:xfrm>
        </p:spPr>
      </p:pic>
    </p:spTree>
    <p:extLst>
      <p:ext uri="{BB962C8B-B14F-4D97-AF65-F5344CB8AC3E}">
        <p14:creationId xmlns:p14="http://schemas.microsoft.com/office/powerpoint/2010/main" val="120012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9CBB752-D2AB-49BF-A7EC-FB5FD5CC21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xmlns="" id="{43CFF61A-2F16-49BA-8863-9B9265BF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 b="1348"/>
          <a:stretch>
            <a:fillRect/>
          </a:stretch>
        </p:blipFill>
        <p:spPr>
          <a:xfrm>
            <a:off x="0" y="0"/>
            <a:ext cx="12191999" cy="6822000"/>
          </a:xfrm>
        </p:spPr>
      </p:pic>
      <p:sp>
        <p:nvSpPr>
          <p:cNvPr id="6" name="TextBox 5"/>
          <p:cNvSpPr txBox="1"/>
          <p:nvPr/>
        </p:nvSpPr>
        <p:spPr>
          <a:xfrm>
            <a:off x="3080824" y="3057057"/>
            <a:ext cx="6879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HYPOTHESIS  TESTING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4769" y="3100122"/>
            <a:ext cx="6992937" cy="2197772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TEST 1: </a:t>
            </a:r>
            <a:r>
              <a:rPr lang="en-US" sz="2400" dirty="0"/>
              <a:t>TO TEST IF THERE IS A RELATIONSHIP BETWEEN THE TYPE OF GAME A STUDENT PLAYS AND THE AMOUNT OF TIME HE SPENDS PLAYING</a:t>
            </a:r>
            <a:endParaRPr lang="en-US" sz="2400" dirty="0"/>
          </a:p>
        </p:txBody>
      </p:sp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r="28078"/>
          <a:stretch>
            <a:fillRect/>
          </a:stretch>
        </p:blipFill>
        <p:spPr>
          <a:xfrm>
            <a:off x="7804150" y="0"/>
            <a:ext cx="4387850" cy="6821999"/>
          </a:xfrm>
        </p:spPr>
      </p:pic>
    </p:spTree>
    <p:extLst>
      <p:ext uri="{BB962C8B-B14F-4D97-AF65-F5344CB8AC3E}">
        <p14:creationId xmlns:p14="http://schemas.microsoft.com/office/powerpoint/2010/main" val="63762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1999046"/>
          </a:xfrm>
        </p:spPr>
        <p:txBody>
          <a:bodyPr/>
          <a:lstStyle/>
          <a:p>
            <a:r>
              <a:rPr lang="en-US" sz="3200" b="0" dirty="0"/>
              <a:t>NULL HYPOTHESIS (H0) : There is no  relationship between type of game a student plays  and the amount  of time he sends playing.</a:t>
            </a:r>
          </a:p>
        </p:txBody>
      </p:sp>
      <p:cxnSp>
        <p:nvCxnSpPr>
          <p:cNvPr id="9" name="Straight Connector 8" descr="vertical line">
            <a:extLst>
              <a:ext uri="{FF2B5EF4-FFF2-40B4-BE49-F238E27FC236}">
                <a16:creationId xmlns:a16="http://schemas.microsoft.com/office/drawing/2014/main" xmlns="" id="{6630A4D5-EDA4-4984-9340-20504F53AE7B}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9300" y="2249397"/>
            <a:ext cx="4795100" cy="360000"/>
          </a:xfrm>
        </p:spPr>
        <p:txBody>
          <a:bodyPr/>
          <a:lstStyle/>
          <a:p>
            <a:r>
              <a:rPr lang="en-US" sz="3200" b="0" dirty="0"/>
              <a:t>ALTERNATE HYPOTHESIS (H1) : There is a  relationship  between type of game and time spent playing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07569" y="6678000"/>
            <a:ext cx="4384431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428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.potx" id="{7B77D286-3C80-4B7E-974B-D846050F35BB}" vid="{C41DE9A1-7D7F-4D36-ABAD-89A6E8CB81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0</TotalTime>
  <Words>678</Words>
  <Application>Microsoft Office PowerPoint</Application>
  <PresentationFormat>Widescreen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Aharoni</vt:lpstr>
      <vt:lpstr>Arial</vt:lpstr>
      <vt:lpstr>Calibri</vt:lpstr>
      <vt:lpstr>Lucida Sans Typewriter</vt:lpstr>
      <vt:lpstr>Times New Roman</vt:lpstr>
      <vt:lpstr>Tw Cen MT</vt:lpstr>
      <vt:lpstr>Office Theme</vt:lpstr>
      <vt:lpstr>Impact of Multi Player &amp; Single Player  Gaming on the Individuals Academics.</vt:lpstr>
      <vt:lpstr>Large Image slide</vt:lpstr>
      <vt:lpstr>Types </vt:lpstr>
      <vt:lpstr>Notions</vt:lpstr>
      <vt:lpstr>NEED FOR STUDY</vt:lpstr>
      <vt:lpstr>OBJECTIVES</vt:lpstr>
      <vt:lpstr>Large Image slide</vt:lpstr>
      <vt:lpstr>PowerPoint Presentation</vt:lpstr>
      <vt:lpstr>Comparison</vt:lpstr>
      <vt:lpstr>Large Image slide</vt:lpstr>
      <vt:lpstr> CONCLUSION OF TEST</vt:lpstr>
      <vt:lpstr>PowerPoint Presentation</vt:lpstr>
      <vt:lpstr>Comparison</vt:lpstr>
      <vt:lpstr>Large Image slide</vt:lpstr>
      <vt:lpstr> CONCLUSION OF TEST</vt:lpstr>
      <vt:lpstr>Hypothesis</vt:lpstr>
      <vt:lpstr>Comparison</vt:lpstr>
      <vt:lpstr>PREFERENCE OF GAMERS</vt:lpstr>
      <vt:lpstr>FINDINGS</vt:lpstr>
      <vt:lpstr>LIMITATIONS</vt:lpstr>
      <vt:lpstr>Thank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2019-04-11T19:32:49Z</dcterms:created>
  <dcterms:modified xsi:type="dcterms:W3CDTF">2019-04-12T00:39:32Z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2019-03-19T19:35:10.4282005Z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78ba9638-fea3-415f-be09-344d545fb378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